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595" r:id="rId2"/>
    <p:sldId id="601" r:id="rId3"/>
    <p:sldId id="605" r:id="rId4"/>
    <p:sldId id="638" r:id="rId5"/>
    <p:sldId id="600" r:id="rId6"/>
    <p:sldId id="603" r:id="rId7"/>
    <p:sldId id="631" r:id="rId8"/>
    <p:sldId id="624" r:id="rId9"/>
    <p:sldId id="623" r:id="rId10"/>
    <p:sldId id="622" r:id="rId11"/>
    <p:sldId id="632" r:id="rId12"/>
    <p:sldId id="625" r:id="rId13"/>
    <p:sldId id="633" r:id="rId14"/>
    <p:sldId id="634" r:id="rId15"/>
    <p:sldId id="628" r:id="rId16"/>
    <p:sldId id="629" r:id="rId17"/>
    <p:sldId id="630" r:id="rId18"/>
    <p:sldId id="637" r:id="rId19"/>
    <p:sldId id="626" r:id="rId20"/>
    <p:sldId id="635" r:id="rId21"/>
    <p:sldId id="636" r:id="rId22"/>
  </p:sldIdLst>
  <p:sldSz cx="9144000" cy="6858000" type="screen4x3"/>
  <p:notesSz cx="7302500" cy="9586913"/>
  <p:custDataLst>
    <p:tags r:id="rId2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D5B"/>
    <a:srgbClr val="0D01CC"/>
    <a:srgbClr val="696969"/>
    <a:srgbClr val="8C0000"/>
    <a:srgbClr val="036300"/>
    <a:srgbClr val="0070C0"/>
    <a:srgbClr val="69F50C"/>
    <a:srgbClr val="FAF137"/>
    <a:srgbClr val="FA6548"/>
    <a:srgbClr val="448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60" autoAdjust="0"/>
    <p:restoredTop sz="96327" autoAdjust="0"/>
  </p:normalViewPr>
  <p:slideViewPr>
    <p:cSldViewPr snapToObjects="1">
      <p:cViewPr>
        <p:scale>
          <a:sx n="133" d="100"/>
          <a:sy n="133" d="100"/>
        </p:scale>
        <p:origin x="312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21" Type="http://schemas.openxmlformats.org/officeDocument/2006/relationships/image" Target="../media/image24.png"/><Relationship Id="rId34" Type="http://schemas.openxmlformats.org/officeDocument/2006/relationships/customXml" Target="../ink/ink24.xml"/><Relationship Id="rId7" Type="http://schemas.openxmlformats.org/officeDocument/2006/relationships/image" Target="../media/image17.png"/><Relationship Id="rId12" Type="http://schemas.openxmlformats.org/officeDocument/2006/relationships/customXml" Target="../ink/ink13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9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9.xml"/><Relationship Id="rId9" Type="http://schemas.openxmlformats.org/officeDocument/2006/relationships/image" Target="../media/image1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7.png"/><Relationship Id="rId30" Type="http://schemas.openxmlformats.org/officeDocument/2006/relationships/customXml" Target="../ink/ink22.xml"/><Relationship Id="rId35" Type="http://schemas.openxmlformats.org/officeDocument/2006/relationships/image" Target="../media/image31.png"/><Relationship Id="rId8" Type="http://schemas.openxmlformats.org/officeDocument/2006/relationships/customXml" Target="../ink/ink11.xml"/><Relationship Id="rId3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400" i="1" dirty="0"/>
              <a:t>GROUP 24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040A77-8CFA-0E32-398E-B5E0559E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0400" y="2134800"/>
            <a:ext cx="5943600" cy="4206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 Proportions are right, but </a:t>
            </a:r>
            <a:r>
              <a:rPr lang="en-US" sz="1600" dirty="0" err="1"/>
              <a:t>intops</a:t>
            </a:r>
            <a:r>
              <a:rPr lang="en-US" sz="1600" dirty="0"/>
              <a:t> might be wrong. </a:t>
            </a:r>
            <a:r>
              <a:rPr lang="en-US" sz="1600"/>
              <a:t>Memory </a:t>
            </a:r>
            <a:r>
              <a:rPr lang="en-US" sz="1600" dirty="0"/>
              <a:t>bound now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BA87521-8B40-567C-8C2D-F58F0A0BDDC9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0506" y="2479793"/>
            <a:ext cx="3107532" cy="2381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AB7BAF9D-5F8C-61AA-34F1-C8063B62F01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2293" y="2479793"/>
            <a:ext cx="2598213" cy="171902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0F3E7A9-59EC-8A23-9483-5AC12EDAA8D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1399" y="3089388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42FA1C5D-EEFF-A611-A788-0D9CF5AAD3FB}"/>
              </a:ext>
            </a:extLst>
          </p:cNvPr>
          <p:cNvCxnSpPr>
            <a:cxnSpLocks/>
          </p:cNvCxnSpPr>
          <p:nvPr/>
        </p:nvCxnSpPr>
        <p:spPr bwMode="auto">
          <a:xfrm>
            <a:off x="3462499" y="3178287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807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1/3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43C6CF3-85DD-F6A7-94FD-20D34D97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3" y="1299490"/>
            <a:ext cx="7239000" cy="51775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BC904F1-C44E-5A01-CB02-DDC5D085C084}"/>
              </a:ext>
            </a:extLst>
          </p:cNvPr>
          <p:cNvSpPr txBox="1"/>
          <p:nvPr/>
        </p:nvSpPr>
        <p:spPr bwMode="auto">
          <a:xfrm>
            <a:off x="5791200" y="18288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617E0F-DB5D-8DEB-69B1-EC0646AC7522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1F43CB0-DFD1-A543-4B71-8499EF4B36E7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197063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2/3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26F405D-E6EC-E6E2-E457-D98E225E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9600" cy="51779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921547-EFB4-6B24-9470-2B2BB1E2294B}"/>
              </a:ext>
            </a:extLst>
          </p:cNvPr>
          <p:cNvSpPr txBox="1"/>
          <p:nvPr/>
        </p:nvSpPr>
        <p:spPr bwMode="auto">
          <a:xfrm>
            <a:off x="4724400" y="1981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E3463-5828-3C94-BE71-07E6F2AFC6B9}"/>
              </a:ext>
            </a:extLst>
          </p:cNvPr>
          <p:cNvSpPr txBox="1"/>
          <p:nvPr/>
        </p:nvSpPr>
        <p:spPr bwMode="auto">
          <a:xfrm>
            <a:off x="4724400" y="52506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BA0321-A385-B5E8-E8DC-FB09879DD35B}"/>
              </a:ext>
            </a:extLst>
          </p:cNvPr>
          <p:cNvSpPr txBox="1"/>
          <p:nvPr/>
        </p:nvSpPr>
        <p:spPr bwMode="auto">
          <a:xfrm>
            <a:off x="4747591" y="5668785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346238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093270A2-E950-771E-92D1-3BAC84C6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D574B9-6678-E4D2-F550-19846E751598}"/>
              </a:ext>
            </a:extLst>
          </p:cNvPr>
          <p:cNvSpPr txBox="1"/>
          <p:nvPr/>
        </p:nvSpPr>
        <p:spPr bwMode="auto">
          <a:xfrm>
            <a:off x="5791200" y="20574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394C41-266C-975F-5FB0-199C9DAA343F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554805-EDD7-58F2-2385-F3BC407A0BFF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208122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3E231A5-6196-0D97-3E06-40708612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EE61E1-7956-0FC4-A059-BB5672F5544A}"/>
              </a:ext>
            </a:extLst>
          </p:cNvPr>
          <p:cNvSpPr txBox="1"/>
          <p:nvPr/>
        </p:nvSpPr>
        <p:spPr bwMode="auto">
          <a:xfrm>
            <a:off x="5791200" y="15972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1B7672-CBA4-8947-5B00-3F55E91DC162}"/>
              </a:ext>
            </a:extLst>
          </p:cNvPr>
          <p:cNvSpPr txBox="1"/>
          <p:nvPr/>
        </p:nvSpPr>
        <p:spPr bwMode="auto">
          <a:xfrm>
            <a:off x="5791200" y="4953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25784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1CA1E14-67A0-9B92-4AE5-17C74CAB2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96C0E3A-95CF-B9B3-9D57-95B069D6E396}"/>
              </a:ext>
            </a:extLst>
          </p:cNvPr>
          <p:cNvSpPr txBox="1"/>
          <p:nvPr/>
        </p:nvSpPr>
        <p:spPr bwMode="auto">
          <a:xfrm>
            <a:off x="5791200" y="21336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08D980-231F-C61A-8C28-50F4443E43B2}"/>
              </a:ext>
            </a:extLst>
          </p:cNvPr>
          <p:cNvSpPr txBox="1"/>
          <p:nvPr/>
        </p:nvSpPr>
        <p:spPr bwMode="auto">
          <a:xfrm>
            <a:off x="5791200" y="5334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48607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37A3699-988D-118E-84B7-5B9E4A84B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213C87D-2152-F2E5-C856-EB526E3B1A5E}"/>
              </a:ext>
            </a:extLst>
          </p:cNvPr>
          <p:cNvSpPr txBox="1"/>
          <p:nvPr/>
        </p:nvSpPr>
        <p:spPr bwMode="auto">
          <a:xfrm>
            <a:off x="5791200" y="2286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18BEA5-3F70-F1E4-A23A-F4C1E838BD62}"/>
              </a:ext>
            </a:extLst>
          </p:cNvPr>
          <p:cNvSpPr txBox="1"/>
          <p:nvPr/>
        </p:nvSpPr>
        <p:spPr bwMode="auto">
          <a:xfrm>
            <a:off x="5791200" y="50797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50407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09" y="2667000"/>
            <a:ext cx="8405982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A81D5B"/>
                </a:solidFill>
              </a:rPr>
              <a:t>The presentation ends here</a:t>
            </a:r>
            <a:br>
              <a:rPr lang="en-US" dirty="0"/>
            </a:br>
            <a:r>
              <a:rPr lang="en-US" dirty="0"/>
              <a:t>Backup slides…</a:t>
            </a:r>
          </a:p>
        </p:txBody>
      </p:sp>
    </p:spTree>
    <p:extLst>
      <p:ext uri="{BB962C8B-B14F-4D97-AF65-F5344CB8AC3E}">
        <p14:creationId xmlns:p14="http://schemas.microsoft.com/office/powerpoint/2010/main" val="117535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44ACA58-A8B1-D96B-1018-EC1C77940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4E224A3-D12D-B936-8DED-001D1771B74C}"/>
              </a:ext>
            </a:extLst>
          </p:cNvPr>
          <p:cNvSpPr txBox="1"/>
          <p:nvPr/>
        </p:nvSpPr>
        <p:spPr bwMode="auto">
          <a:xfrm>
            <a:off x="5791200" y="37341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CA9B39-F0D3-1329-786C-44EAB5D3C16E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D7A6F4-A1F6-A27E-3A8D-D5E03C802D89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6BE363-6A26-CDC7-5C6D-3029012A226A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86505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381" y="328207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7BE6334-5FF5-A300-EAF6-AC99C3236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7C51041-742F-CA0F-33D2-3D1CDCF5BA51}"/>
              </a:ext>
            </a:extLst>
          </p:cNvPr>
          <p:cNvSpPr txBox="1"/>
          <p:nvPr/>
        </p:nvSpPr>
        <p:spPr bwMode="auto">
          <a:xfrm>
            <a:off x="5791200" y="4507588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4E958A-2227-3CE9-B1A1-C21AC8C8F15B}"/>
              </a:ext>
            </a:extLst>
          </p:cNvPr>
          <p:cNvSpPr txBox="1"/>
          <p:nvPr/>
        </p:nvSpPr>
        <p:spPr bwMode="auto">
          <a:xfrm>
            <a:off x="5791200" y="2882996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8D67079-8543-B760-0F33-41CE54EC88D6}"/>
              </a:ext>
            </a:extLst>
          </p:cNvPr>
          <p:cNvSpPr txBox="1"/>
          <p:nvPr/>
        </p:nvSpPr>
        <p:spPr bwMode="auto">
          <a:xfrm>
            <a:off x="5791200" y="2236904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81080-05BE-883E-410E-D2DA17641BFA}"/>
              </a:ext>
            </a:extLst>
          </p:cNvPr>
          <p:cNvSpPr txBox="1"/>
          <p:nvPr/>
        </p:nvSpPr>
        <p:spPr bwMode="auto">
          <a:xfrm>
            <a:off x="5546133" y="1850827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9915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1B3B7FC-3F87-3A7F-056C-89647FD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96B551-C2D9-3FB6-FBA2-E51BD2FDA51E}"/>
              </a:ext>
            </a:extLst>
          </p:cNvPr>
          <p:cNvSpPr txBox="1"/>
          <p:nvPr/>
        </p:nvSpPr>
        <p:spPr bwMode="auto">
          <a:xfrm>
            <a:off x="5791200" y="4028282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6A978F-9414-21DF-6D97-D78C91DC41C1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3D2A81-98EF-61C0-7B3B-64BCA41680D7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716720-0F6C-6911-6094-0D7910E9F809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7388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</a:t>
            </a:r>
          </a:p>
          <a:p>
            <a:pPr marL="0" indent="0">
              <a:buNone/>
            </a:pPr>
            <a:r>
              <a:rPr lang="en-US" sz="1600" dirty="0"/>
              <a:t>Before: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After:</a:t>
            </a:r>
          </a:p>
          <a:p>
            <a:endParaRPr lang="en-US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6750461" y="113864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934200" y="150974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934199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7238998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934198" y="181085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7555695" y="150974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7232689" y="181085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7303385" y="1935591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9385" y="182759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7292848" y="1892405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6848" y="182040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84914BBA-2038-3561-5A44-C4AF9F2C4767}"/>
              </a:ext>
            </a:extLst>
          </p:cNvPr>
          <p:cNvSpPr txBox="1"/>
          <p:nvPr/>
        </p:nvSpPr>
        <p:spPr bwMode="auto">
          <a:xfrm>
            <a:off x="375773" y="3429000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s1_data = s1.data[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s1.jumpsize + j]; 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s2_data = s2.data[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s2.jumpsize + j];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int diff = s1_data - s2_data;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error += diff * diff;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73CF3A-F84D-BB9D-308F-E4AE41FA21EE}"/>
              </a:ext>
            </a:extLst>
          </p:cNvPr>
          <p:cNvSpPr txBox="1"/>
          <p:nvPr/>
        </p:nvSpPr>
        <p:spPr bwMode="auto">
          <a:xfrm>
            <a:off x="364052" y="5018872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diff11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+ 0]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+ 0]; diff12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+ 1]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+ 1]; diff13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+ 2]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+ 2]; error1 = error1 + diff11 * diff11 + diff12 * diff12 + diff13 * diff13; </a:t>
            </a: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</a:t>
            </a:r>
            <a:r>
              <a:rPr lang="en-US" dirty="0" err="1"/>
              <a:t>VTune</a:t>
            </a:r>
            <a:r>
              <a:rPr lang="en-US" dirty="0"/>
              <a:t>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  <a:solidFill>
            <a:schemeClr val="bg1"/>
          </a:solidFill>
        </p:spPr>
        <p:txBody>
          <a:bodyPr/>
          <a:lstStyle/>
          <a:p>
            <a:r>
              <a:rPr lang="en-US" sz="1600" dirty="0"/>
              <a:t>Most of the time spent inside </a:t>
            </a:r>
            <a:r>
              <a:rPr lang="en-US" sz="1600" dirty="0" err="1">
                <a:solidFill>
                  <a:srgbClr val="A81D5B"/>
                </a:solidFill>
              </a:rPr>
              <a:t>calc_errors</a:t>
            </a: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r>
              <a:rPr lang="en-US" sz="1600" dirty="0"/>
              <a:t>Let’s try to reduce instructions                   (next slide)</a:t>
            </a:r>
          </a:p>
        </p:txBody>
      </p:sp>
      <p:pic>
        <p:nvPicPr>
          <p:cNvPr id="14" name="Grafik 1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D9856CB-5665-9383-C898-52ABF53CA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4165600" cy="21971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Ring 15">
            <a:extLst>
              <a:ext uri="{FF2B5EF4-FFF2-40B4-BE49-F238E27FC236}">
                <a16:creationId xmlns:a16="http://schemas.microsoft.com/office/drawing/2014/main" id="{195D0A0A-16EB-F2A9-BCA0-E00E0FAC96FB}"/>
              </a:ext>
            </a:extLst>
          </p:cNvPr>
          <p:cNvSpPr/>
          <p:nvPr/>
        </p:nvSpPr>
        <p:spPr>
          <a:xfrm>
            <a:off x="4323885" y="3429000"/>
            <a:ext cx="551057" cy="381000"/>
          </a:xfrm>
          <a:prstGeom prst="donut">
            <a:avLst>
              <a:gd name="adj" fmla="val 14517"/>
            </a:avLst>
          </a:prstGeom>
          <a:solidFill>
            <a:srgbClr val="A81D5B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D1DF9A26-8B01-0DC1-253C-FBFB4B1B5AD6}"/>
              </a:ext>
            </a:extLst>
          </p:cNvPr>
          <p:cNvCxnSpPr>
            <a:cxnSpLocks/>
          </p:cNvCxnSpPr>
          <p:nvPr/>
        </p:nvCxnSpPr>
        <p:spPr bwMode="auto">
          <a:xfrm>
            <a:off x="4495800" y="1587501"/>
            <a:ext cx="990600" cy="927099"/>
          </a:xfrm>
          <a:prstGeom prst="line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C5E71BA-77CF-ED38-7F21-4B0F4BFCB020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4942" y="2505075"/>
            <a:ext cx="601933" cy="923925"/>
          </a:xfrm>
          <a:prstGeom prst="straightConnector1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pic>
        <p:nvPicPr>
          <p:cNvPr id="30" name="Grafik 29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7F97B2E-E857-C3F5-6DEC-AAF630FE9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625974"/>
            <a:ext cx="76013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8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BE5E85-2ADF-5503-7FA8-34DE37116CBF}"/>
              </a:ext>
            </a:extLst>
          </p:cNvPr>
          <p:cNvSpPr/>
          <p:nvPr/>
        </p:nvSpPr>
        <p:spPr>
          <a:xfrm>
            <a:off x="6948978" y="1752598"/>
            <a:ext cx="238421" cy="608400"/>
          </a:xfrm>
          <a:prstGeom prst="rect">
            <a:avLst/>
          </a:prstGeom>
          <a:solidFill>
            <a:srgbClr val="FFFF00">
              <a:alpha val="42637"/>
            </a:srgbClr>
          </a:solidFill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Compute bound </a:t>
            </a:r>
            <a:r>
              <a:rPr lang="en-US" sz="1600" dirty="0">
                <a:sym typeface="Wingdings" pitchFamily="2" charset="2"/>
              </a:rPr>
              <a:t> It’s time to vectorize!</a:t>
            </a:r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8EB047-137D-D6F9-7CEE-07615ADA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2133600"/>
            <a:ext cx="5943600" cy="4206487"/>
          </a:xfrm>
          <a:prstGeom prst="rect">
            <a:avLst/>
          </a:prstGeom>
        </p:spPr>
      </p:pic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98018901-67B6-02DE-C4E4-A457CE15E3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0975" y="3595687"/>
            <a:ext cx="492125" cy="32067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E5A2D93D-350A-37A4-1CBB-667DB274B3FE}"/>
              </a:ext>
            </a:extLst>
          </p:cNvPr>
          <p:cNvCxnSpPr>
            <a:cxnSpLocks/>
          </p:cNvCxnSpPr>
          <p:nvPr/>
        </p:nvCxnSpPr>
        <p:spPr bwMode="auto">
          <a:xfrm>
            <a:off x="1943100" y="3595687"/>
            <a:ext cx="5219700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F76661A2-E781-EFD5-4A83-D48881C6E0A0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2475" y="3552631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DCA99F8B-76CA-DA33-D5E7-534379EC395F}"/>
              </a:ext>
            </a:extLst>
          </p:cNvPr>
          <p:cNvCxnSpPr>
            <a:cxnSpLocks/>
          </p:cNvCxnSpPr>
          <p:nvPr/>
        </p:nvCxnSpPr>
        <p:spPr bwMode="auto">
          <a:xfrm>
            <a:off x="4473575" y="3641530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0280807-7C50-895A-8604-B429A433F7E3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76400"/>
            <a:ext cx="2857500" cy="1897380"/>
          </a:xfrm>
          <a:prstGeom prst="straightConnector1">
            <a:avLst/>
          </a:prstGeom>
          <a:noFill/>
          <a:ln w="22225">
            <a:solidFill>
              <a:srgbClr val="0070C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2988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uint16_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752</Words>
  <Application>Microsoft Macintosh PowerPoint</Application>
  <PresentationFormat>Bildschirmpräsentation (4:3)</PresentationFormat>
  <Paragraphs>157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GROUP 24 Christof Leutenegger Lukas Nüesch Marco Heiniger Piero Neri </vt:lpstr>
      <vt:lpstr>Quick recap: Base Implementation</vt:lpstr>
      <vt:lpstr>Optimization 1: Simple optimization</vt:lpstr>
      <vt:lpstr>Optimization 1: VTune Profiler</vt:lpstr>
      <vt:lpstr>Optimization 2: Integral Images 1/2</vt:lpstr>
      <vt:lpstr>Optimization 2: Integral Images 2/2</vt:lpstr>
      <vt:lpstr>Optimization 2: Roofline plot</vt:lpstr>
      <vt:lpstr>Optimization 3: Vectorization</vt:lpstr>
      <vt:lpstr>Optimization 3: Vectorization</vt:lpstr>
      <vt:lpstr>Optimization 3: Vectorization</vt:lpstr>
      <vt:lpstr>Optimization 3: Roofline plot</vt:lpstr>
      <vt:lpstr>Experimental results on speedup 1/3</vt:lpstr>
      <vt:lpstr>Experimental results on speedup 2/3</vt:lpstr>
      <vt:lpstr>Experimental results on speedup 3/3</vt:lpstr>
      <vt:lpstr>Experimental results on performance 1/3</vt:lpstr>
      <vt:lpstr>Experimental results on performance 2/3</vt:lpstr>
      <vt:lpstr>Experimental results on performance 3/3</vt:lpstr>
      <vt:lpstr>The presentation ends here Backup slides…</vt:lpstr>
      <vt:lpstr>Experimental results on runtime 1/3</vt:lpstr>
      <vt:lpstr>Experimental results on runtime 2/3</vt:lpstr>
      <vt:lpstr>Experimental results on runtime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Neri  Piero</cp:lastModifiedBy>
  <cp:revision>1145</cp:revision>
  <cp:lastPrinted>1999-09-20T15:19:18Z</cp:lastPrinted>
  <dcterms:created xsi:type="dcterms:W3CDTF">2009-01-12T00:38:48Z</dcterms:created>
  <dcterms:modified xsi:type="dcterms:W3CDTF">2023-06-04T18:19:23Z</dcterms:modified>
</cp:coreProperties>
</file>